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9" r:id="rId4"/>
    <p:sldId id="260" r:id="rId5"/>
    <p:sldId id="264" r:id="rId6"/>
    <p:sldId id="265" r:id="rId7"/>
    <p:sldId id="266" r:id="rId8"/>
    <p:sldId id="261" r:id="rId9"/>
    <p:sldId id="268" r:id="rId10"/>
    <p:sldId id="269" r:id="rId11"/>
    <p:sldId id="272" r:id="rId12"/>
    <p:sldId id="262" r:id="rId13"/>
    <p:sldId id="275" r:id="rId14"/>
    <p:sldId id="276" r:id="rId15"/>
    <p:sldId id="278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4210-D01D-482E-822E-0E4B9FD9A7F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630F-7AC4-4E71-B02C-559E34A88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r>
              <a:rPr lang="en-US" b="1" dirty="0"/>
              <a:t>OSNOVI MAŠINSKIH TEHNOLOGIJA 2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393"/>
            <a:ext cx="7620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Univerzitet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Novom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Sadu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Fakultet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tehničkih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nauka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Departman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proizvodno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mašinstvo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Katedra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materijale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tehnologije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spajanja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464820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1"/>
                </a:solidFill>
              </a:rPr>
              <a:t>Doc.dr</a:t>
            </a:r>
            <a:r>
              <a:rPr lang="en-US" dirty="0">
                <a:solidFill>
                  <a:schemeClr val="tx1"/>
                </a:solidFill>
              </a:rPr>
              <a:t> Sebastian Baloš</a:t>
            </a:r>
            <a:endParaRPr lang="sr-Latn-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99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jednosmerna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obrnute</a:t>
            </a:r>
            <a:r>
              <a:rPr lang="en-US" dirty="0"/>
              <a:t> </a:t>
            </a:r>
            <a:r>
              <a:rPr lang="en-US" dirty="0" err="1"/>
              <a:t>polarnosti</a:t>
            </a:r>
            <a:r>
              <a:rPr lang="en-US" dirty="0"/>
              <a:t>:</a:t>
            </a:r>
          </a:p>
          <a:p>
            <a:r>
              <a:rPr lang="en-US" dirty="0" err="1"/>
              <a:t>Potoji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automatizacije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MAG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zavarivanje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niskougljeničnih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niskolegiranih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0" y="1447800"/>
            <a:ext cx="2992582" cy="3530764"/>
            <a:chOff x="609600" y="3073637"/>
            <a:chExt cx="2992582" cy="353076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21540000">
              <a:off x="609600" y="3073637"/>
              <a:ext cx="2895600" cy="3530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Freeform 6"/>
            <p:cNvSpPr/>
            <p:nvPr/>
          </p:nvSpPr>
          <p:spPr>
            <a:xfrm>
              <a:off x="2660073" y="3519055"/>
              <a:ext cx="942109" cy="1579418"/>
            </a:xfrm>
            <a:custGeom>
              <a:avLst/>
              <a:gdLst>
                <a:gd name="connsiteX0" fmla="*/ 0 w 942109"/>
                <a:gd name="connsiteY0" fmla="*/ 304800 h 1579418"/>
                <a:gd name="connsiteX1" fmla="*/ 221672 w 942109"/>
                <a:gd name="connsiteY1" fmla="*/ 1565563 h 1579418"/>
                <a:gd name="connsiteX2" fmla="*/ 942109 w 942109"/>
                <a:gd name="connsiteY2" fmla="*/ 1579418 h 1579418"/>
                <a:gd name="connsiteX3" fmla="*/ 914400 w 942109"/>
                <a:gd name="connsiteY3" fmla="*/ 27709 h 1579418"/>
                <a:gd name="connsiteX4" fmla="*/ 290945 w 942109"/>
                <a:gd name="connsiteY4" fmla="*/ 0 h 1579418"/>
                <a:gd name="connsiteX5" fmla="*/ 0 w 942109"/>
                <a:gd name="connsiteY5" fmla="*/ 304800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2109" h="1579418">
                  <a:moveTo>
                    <a:pt x="0" y="304800"/>
                  </a:moveTo>
                  <a:lnTo>
                    <a:pt x="221672" y="1565563"/>
                  </a:lnTo>
                  <a:lnTo>
                    <a:pt x="942109" y="1579418"/>
                  </a:lnTo>
                  <a:lnTo>
                    <a:pt x="914400" y="27709"/>
                  </a:lnTo>
                  <a:lnTo>
                    <a:pt x="290945" y="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31343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/>
                <a:t>-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" y="54965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/>
                <a:t>+</a:t>
              </a:r>
            </a:p>
          </p:txBody>
        </p:sp>
        <p:sp>
          <p:nvSpPr>
            <p:cNvPr id="13" name="Down Arrow 12"/>
            <p:cNvSpPr/>
            <p:nvPr/>
          </p:nvSpPr>
          <p:spPr>
            <a:xfrm rot="10800000">
              <a:off x="2209800" y="4800600"/>
              <a:ext cx="457200" cy="91440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09800" y="3352800"/>
              <a:ext cx="304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7" name="Rectangle 16"/>
            <p:cNvSpPr/>
            <p:nvPr/>
          </p:nvSpPr>
          <p:spPr>
            <a:xfrm rot="2580000">
              <a:off x="2294374" y="6032031"/>
              <a:ext cx="107698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</p:grpSp>
      <p:sp>
        <p:nvSpPr>
          <p:cNvPr id="2" name="Down Arrow 1"/>
          <p:cNvSpPr/>
          <p:nvPr/>
        </p:nvSpPr>
        <p:spPr>
          <a:xfrm>
            <a:off x="6115335" y="3009907"/>
            <a:ext cx="390576" cy="1003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err="1"/>
              <a:t>Prednosti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Jeftiniji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REL </a:t>
            </a:r>
            <a:r>
              <a:rPr lang="en-US" dirty="0" err="1"/>
              <a:t>i</a:t>
            </a:r>
            <a:r>
              <a:rPr lang="en-US" dirty="0"/>
              <a:t> EPP</a:t>
            </a:r>
          </a:p>
          <a:p>
            <a:pPr>
              <a:buFontTx/>
              <a:buChar char="-"/>
            </a:pP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produktivnost</a:t>
            </a:r>
            <a:r>
              <a:rPr lang="en-US" dirty="0"/>
              <a:t> (ne </a:t>
            </a:r>
            <a:r>
              <a:rPr lang="en-US" dirty="0" err="1"/>
              <a:t>skida</a:t>
            </a:r>
            <a:r>
              <a:rPr lang="en-US" dirty="0"/>
              <a:t> se </a:t>
            </a:r>
            <a:r>
              <a:rPr lang="en-US" dirty="0" err="1"/>
              <a:t>troska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se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vizuelno</a:t>
            </a:r>
            <a:r>
              <a:rPr lang="en-US" dirty="0"/>
              <a:t> </a:t>
            </a:r>
            <a:r>
              <a:rPr lang="en-US" dirty="0" err="1"/>
              <a:t>prati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r>
              <a:rPr lang="en-US" u="sng" dirty="0" err="1"/>
              <a:t>Nedostaci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Prštanje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čestim</a:t>
            </a:r>
            <a:r>
              <a:rPr lang="en-US" dirty="0"/>
              <a:t> </a:t>
            </a:r>
            <a:r>
              <a:rPr lang="en-US" dirty="0" err="1"/>
              <a:t>čišćenjem</a:t>
            </a:r>
            <a:r>
              <a:rPr lang="en-US" dirty="0"/>
              <a:t> </a:t>
            </a:r>
            <a:r>
              <a:rPr lang="en-US" dirty="0" err="1"/>
              <a:t>mlaznice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500 A</a:t>
            </a:r>
          </a:p>
          <a:p>
            <a:pPr>
              <a:buFontTx/>
              <a:buChar char="-"/>
            </a:pPr>
            <a:r>
              <a:rPr lang="en-US" dirty="0" err="1"/>
              <a:t>Površina</a:t>
            </a:r>
            <a:r>
              <a:rPr lang="en-US" dirty="0"/>
              <a:t> </a:t>
            </a:r>
            <a:r>
              <a:rPr lang="en-US" dirty="0" err="1"/>
              <a:t>šava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estetski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prihvatljiv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REL </a:t>
            </a:r>
            <a:r>
              <a:rPr lang="en-US" dirty="0" err="1"/>
              <a:t>i</a:t>
            </a:r>
            <a:r>
              <a:rPr lang="en-US" dirty="0"/>
              <a:t> EPP</a:t>
            </a:r>
            <a:endParaRPr lang="sr-Latn-CS" dirty="0"/>
          </a:p>
          <a:p>
            <a:pPr>
              <a:buFontTx/>
              <a:buChar char="-"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, </a:t>
            </a:r>
            <a:r>
              <a:rPr lang="en-US" dirty="0" err="1"/>
              <a:t>vetar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oduva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gas.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None/>
            </a:pPr>
            <a:r>
              <a:rPr lang="en-US" dirty="0"/>
              <a:t>*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MAG je u </a:t>
            </a:r>
            <a:r>
              <a:rPr lang="en-US" dirty="0" err="1"/>
              <a:t>porastu</a:t>
            </a:r>
            <a:r>
              <a:rPr lang="en-US" dirty="0"/>
              <a:t>,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Zavarivanje</a:t>
            </a:r>
            <a:r>
              <a:rPr lang="en-US" dirty="0"/>
              <a:t> u </a:t>
            </a:r>
            <a:r>
              <a:rPr lang="en-US" dirty="0" err="1"/>
              <a:t>inertnom</a:t>
            </a:r>
            <a:r>
              <a:rPr lang="en-US" dirty="0"/>
              <a:t> </a:t>
            </a:r>
            <a:r>
              <a:rPr lang="en-US" dirty="0" err="1"/>
              <a:t>gasu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netopljivom</a:t>
            </a:r>
            <a:r>
              <a:rPr lang="en-US" dirty="0"/>
              <a:t> </a:t>
            </a:r>
            <a:r>
              <a:rPr lang="en-US" dirty="0" err="1"/>
              <a:t>elektrodom</a:t>
            </a:r>
            <a:r>
              <a:rPr lang="en-US" dirty="0"/>
              <a:t> (TIG)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Elektroda</a:t>
            </a:r>
            <a:r>
              <a:rPr lang="en-US" dirty="0"/>
              <a:t> je </a:t>
            </a:r>
            <a:r>
              <a:rPr lang="en-US" dirty="0" err="1"/>
              <a:t>netopljiva</a:t>
            </a:r>
            <a:r>
              <a:rPr lang="en-US" dirty="0"/>
              <a:t> (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volframa</a:t>
            </a:r>
            <a:r>
              <a:rPr lang="en-US" dirty="0"/>
              <a:t>), </a:t>
            </a:r>
            <a:r>
              <a:rPr lang="en-US" dirty="0" err="1"/>
              <a:t>luk</a:t>
            </a:r>
            <a:r>
              <a:rPr lang="en-US" dirty="0"/>
              <a:t> se </a:t>
            </a:r>
            <a:r>
              <a:rPr lang="en-US" dirty="0" err="1"/>
              <a:t>uspostavlja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elektrode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a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se </a:t>
            </a:r>
            <a:r>
              <a:rPr lang="en-US" dirty="0" err="1"/>
              <a:t>dodaje</a:t>
            </a:r>
            <a:r>
              <a:rPr lang="en-US" dirty="0"/>
              <a:t> u el.luk.</a:t>
            </a:r>
          </a:p>
          <a:p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zonu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sprečava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prodor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atmosferskih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gasova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1692" y="3429000"/>
            <a:ext cx="625230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553200"/>
          </a:xfrm>
        </p:spPr>
        <p:txBody>
          <a:bodyPr>
            <a:normAutofit/>
          </a:bodyPr>
          <a:lstStyle/>
          <a:p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naizmenična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(</a:t>
            </a:r>
            <a:r>
              <a:rPr lang="en-US" dirty="0" err="1"/>
              <a:t>leg.Al</a:t>
            </a:r>
            <a:r>
              <a:rPr lang="en-US" dirty="0"/>
              <a:t>, Mg)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jednosmerna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polarnosti</a:t>
            </a:r>
            <a:r>
              <a:rPr lang="en-US" dirty="0"/>
              <a:t> (</a:t>
            </a:r>
            <a:r>
              <a:rPr lang="en-US" dirty="0" err="1"/>
              <a:t>nerđajući</a:t>
            </a:r>
            <a:r>
              <a:rPr lang="en-US" dirty="0"/>
              <a:t> </a:t>
            </a:r>
            <a:r>
              <a:rPr lang="en-US" dirty="0" err="1"/>
              <a:t>čelici</a:t>
            </a:r>
            <a:r>
              <a:rPr lang="en-US" dirty="0"/>
              <a:t>, </a:t>
            </a:r>
            <a:r>
              <a:rPr lang="en-US" dirty="0" err="1"/>
              <a:t>leg.Ti</a:t>
            </a:r>
            <a:r>
              <a:rPr lang="en-US" dirty="0"/>
              <a:t>, Cu,…):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1066800" y="2031836"/>
            <a:ext cx="6802582" cy="3530764"/>
            <a:chOff x="1295400" y="2514600"/>
            <a:chExt cx="6802582" cy="3530764"/>
          </a:xfrm>
        </p:grpSpPr>
        <p:grpSp>
          <p:nvGrpSpPr>
            <p:cNvPr id="4" name="Group 3"/>
            <p:cNvGrpSpPr/>
            <p:nvPr/>
          </p:nvGrpSpPr>
          <p:grpSpPr>
            <a:xfrm>
              <a:off x="5105400" y="2514600"/>
              <a:ext cx="2992582" cy="3530764"/>
              <a:chOff x="609600" y="3073637"/>
              <a:chExt cx="2992582" cy="3530764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609600" y="3073637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" name="Freeform 5"/>
              <p:cNvSpPr/>
              <p:nvPr/>
            </p:nvSpPr>
            <p:spPr>
              <a:xfrm>
                <a:off x="2660073" y="3519055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85800" y="31343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/>
                  <a:t>-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85800" y="54965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sr-Latn-CS" sz="2800" b="1" dirty="0"/>
                  <a:t>+</a:t>
                </a:r>
              </a:p>
            </p:txBody>
          </p:sp>
          <p:sp>
            <p:nvSpPr>
              <p:cNvPr id="9" name="Down Arrow 8"/>
              <p:cNvSpPr/>
              <p:nvPr/>
            </p:nvSpPr>
            <p:spPr>
              <a:xfrm>
                <a:off x="2209800" y="4800600"/>
                <a:ext cx="457200" cy="914400"/>
              </a:xfrm>
              <a:prstGeom prst="downArrow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e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2098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2580000">
                <a:off x="2294374" y="6032031"/>
                <a:ext cx="107698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295400" y="2514600"/>
              <a:ext cx="2992582" cy="3530764"/>
              <a:chOff x="609600" y="3073637"/>
              <a:chExt cx="2992582" cy="3530764"/>
            </a:xfrm>
          </p:grpSpPr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540000">
                <a:off x="609600" y="3073637"/>
                <a:ext cx="2895600" cy="3530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4" name="Freeform 13"/>
              <p:cNvSpPr/>
              <p:nvPr/>
            </p:nvSpPr>
            <p:spPr>
              <a:xfrm>
                <a:off x="2660073" y="3519055"/>
                <a:ext cx="942109" cy="1579418"/>
              </a:xfrm>
              <a:custGeom>
                <a:avLst/>
                <a:gdLst>
                  <a:gd name="connsiteX0" fmla="*/ 0 w 942109"/>
                  <a:gd name="connsiteY0" fmla="*/ 304800 h 1579418"/>
                  <a:gd name="connsiteX1" fmla="*/ 221672 w 942109"/>
                  <a:gd name="connsiteY1" fmla="*/ 1565563 h 1579418"/>
                  <a:gd name="connsiteX2" fmla="*/ 942109 w 942109"/>
                  <a:gd name="connsiteY2" fmla="*/ 1579418 h 1579418"/>
                  <a:gd name="connsiteX3" fmla="*/ 914400 w 942109"/>
                  <a:gd name="connsiteY3" fmla="*/ 27709 h 1579418"/>
                  <a:gd name="connsiteX4" fmla="*/ 290945 w 942109"/>
                  <a:gd name="connsiteY4" fmla="*/ 0 h 1579418"/>
                  <a:gd name="connsiteX5" fmla="*/ 0 w 942109"/>
                  <a:gd name="connsiteY5" fmla="*/ 304800 h 1579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42109" h="1579418">
                    <a:moveTo>
                      <a:pt x="0" y="304800"/>
                    </a:moveTo>
                    <a:lnTo>
                      <a:pt x="221672" y="1565563"/>
                    </a:lnTo>
                    <a:lnTo>
                      <a:pt x="942109" y="1579418"/>
                    </a:lnTo>
                    <a:lnTo>
                      <a:pt x="914400" y="27709"/>
                    </a:lnTo>
                    <a:lnTo>
                      <a:pt x="290945" y="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85800" y="31343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sr-Latn-CS" sz="28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85800" y="549658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sr-Latn-CS" sz="2800" b="1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209800" y="3352800"/>
                <a:ext cx="3048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2580000">
                <a:off x="2294374" y="6032031"/>
                <a:ext cx="107698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sp>
          <p:nvSpPr>
            <p:cNvPr id="20" name="Up-Down Arrow 19"/>
            <p:cNvSpPr/>
            <p:nvPr/>
          </p:nvSpPr>
          <p:spPr>
            <a:xfrm>
              <a:off x="2895600" y="4191000"/>
              <a:ext cx="457200" cy="914400"/>
            </a:xfrm>
            <a:prstGeom prst="up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95400" y="4038600"/>
              <a:ext cx="45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~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71600" y="5638800"/>
            <a:ext cx="2895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Naizmenična</a:t>
            </a:r>
            <a:r>
              <a:rPr lang="en-US" sz="2400" dirty="0"/>
              <a:t> </a:t>
            </a:r>
            <a:r>
              <a:rPr lang="en-US" sz="2400" dirty="0" err="1"/>
              <a:t>struja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5562600"/>
            <a:ext cx="2895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Jednosmerna</a:t>
            </a:r>
            <a:r>
              <a:rPr lang="en-US" sz="2400" dirty="0"/>
              <a:t> </a:t>
            </a:r>
            <a:r>
              <a:rPr lang="en-US" sz="2400" dirty="0" err="1"/>
              <a:t>struja-prava</a:t>
            </a:r>
            <a:r>
              <a:rPr lang="en-US" sz="2400" dirty="0"/>
              <a:t> </a:t>
            </a:r>
            <a:r>
              <a:rPr lang="en-US" sz="2400" dirty="0" err="1"/>
              <a:t>polarnost</a:t>
            </a:r>
            <a:endParaRPr lang="en-US" sz="2400" dirty="0"/>
          </a:p>
        </p:txBody>
      </p:sp>
      <p:sp>
        <p:nvSpPr>
          <p:cNvPr id="25" name="Down Arrow 24"/>
          <p:cNvSpPr/>
          <p:nvPr/>
        </p:nvSpPr>
        <p:spPr>
          <a:xfrm rot="10800000">
            <a:off x="6324600" y="4121727"/>
            <a:ext cx="361665" cy="25416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p-Down Arrow 1"/>
          <p:cNvSpPr/>
          <p:nvPr/>
        </p:nvSpPr>
        <p:spPr>
          <a:xfrm>
            <a:off x="2610135" y="3744516"/>
            <a:ext cx="333711" cy="857246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dirty="0"/>
              <a:t>*</a:t>
            </a:r>
            <a:r>
              <a:rPr lang="en-US" dirty="0" err="1"/>
              <a:t>Specifičnost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– ne </a:t>
            </a:r>
            <a:r>
              <a:rPr lang="en-US" dirty="0" err="1"/>
              <a:t>sme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jednosmerna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polarnosti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nanošenja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volframsku</a:t>
            </a:r>
            <a:r>
              <a:rPr lang="en-US" dirty="0"/>
              <a:t> </a:t>
            </a:r>
            <a:r>
              <a:rPr lang="en-US" dirty="0" err="1"/>
              <a:t>elektrodu</a:t>
            </a:r>
            <a:r>
              <a:rPr lang="en-US" dirty="0"/>
              <a:t> (</a:t>
            </a:r>
            <a:r>
              <a:rPr lang="en-US" dirty="0" err="1"/>
              <a:t>posle</a:t>
            </a:r>
            <a:r>
              <a:rPr lang="en-US" dirty="0"/>
              <a:t> </a:t>
            </a:r>
            <a:r>
              <a:rPr lang="en-US" dirty="0" err="1"/>
              <a:t>sledi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čišćenje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oštrenje</a:t>
            </a:r>
            <a:r>
              <a:rPr lang="en-US" dirty="0"/>
              <a:t>=</a:t>
            </a:r>
            <a:r>
              <a:rPr lang="en-US" dirty="0" err="1"/>
              <a:t>skraćivanje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** </a:t>
            </a:r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višom</a:t>
            </a:r>
            <a:r>
              <a:rPr lang="en-US" dirty="0"/>
              <a:t> </a:t>
            </a:r>
            <a:r>
              <a:rPr lang="en-US" dirty="0" err="1"/>
              <a:t>temperaturom</a:t>
            </a:r>
            <a:r>
              <a:rPr lang="en-US" dirty="0"/>
              <a:t> </a:t>
            </a:r>
            <a:r>
              <a:rPr lang="en-US" dirty="0" err="1"/>
              <a:t>topljenja</a:t>
            </a:r>
            <a:r>
              <a:rPr lang="en-US" dirty="0"/>
              <a:t> (</a:t>
            </a:r>
            <a:r>
              <a:rPr lang="en-US" dirty="0" err="1"/>
              <a:t>nerđajući</a:t>
            </a:r>
            <a:r>
              <a:rPr lang="en-US" dirty="0"/>
              <a:t> </a:t>
            </a:r>
            <a:r>
              <a:rPr lang="en-US" dirty="0" err="1"/>
              <a:t>čel</a:t>
            </a:r>
            <a:r>
              <a:rPr lang="en-US" dirty="0"/>
              <a:t>., </a:t>
            </a:r>
            <a:r>
              <a:rPr lang="en-US" dirty="0" err="1"/>
              <a:t>leg.Ti</a:t>
            </a:r>
            <a:r>
              <a:rPr lang="en-US" dirty="0"/>
              <a:t>, Cu,…) se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/>
              <a:t>jednosmerne</a:t>
            </a:r>
            <a:r>
              <a:rPr lang="en-US" dirty="0"/>
              <a:t> </a:t>
            </a:r>
            <a:r>
              <a:rPr lang="en-US" dirty="0" err="1"/>
              <a:t>struje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tope.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sr-Latn-CS" u="sng" dirty="0"/>
              <a:t>Prednosti:</a:t>
            </a:r>
          </a:p>
          <a:p>
            <a:pPr>
              <a:buFontTx/>
              <a:buChar char="-"/>
            </a:pPr>
            <a:r>
              <a:rPr lang="sr-Latn-CS" dirty="0"/>
              <a:t>Visok kvalitet zav.spoja</a:t>
            </a:r>
          </a:p>
          <a:p>
            <a:pPr>
              <a:buFontTx/>
              <a:buChar char="-"/>
            </a:pPr>
            <a:r>
              <a:rPr lang="sr-Latn-CS" dirty="0"/>
              <a:t>Pogodna metoda za zav.tankih limova (do 4 mm)</a:t>
            </a:r>
          </a:p>
          <a:p>
            <a:pPr>
              <a:buFontTx/>
              <a:buChar char="-"/>
            </a:pPr>
            <a:r>
              <a:rPr lang="sr-Latn-CS" dirty="0"/>
              <a:t>Idealna metoda za zav.legura Al i Ti (teško zavarljiv</a:t>
            </a:r>
            <a:r>
              <a:rPr lang="en-US" dirty="0" err="1"/>
              <a:t>i</a:t>
            </a:r>
            <a:r>
              <a:rPr lang="sr-Latn-CS" dirty="0"/>
              <a:t> materijali)</a:t>
            </a:r>
          </a:p>
          <a:p>
            <a:pPr>
              <a:buFontTx/>
              <a:buChar char="-"/>
            </a:pPr>
            <a:endParaRPr lang="sr-Latn-CS" dirty="0"/>
          </a:p>
          <a:p>
            <a:r>
              <a:rPr lang="sr-Latn-CS" u="sng" dirty="0"/>
              <a:t>Nedostaci:</a:t>
            </a:r>
          </a:p>
          <a:p>
            <a:pPr>
              <a:buFontTx/>
              <a:buChar char="-"/>
            </a:pPr>
            <a:r>
              <a:rPr lang="sr-Latn-CS" dirty="0"/>
              <a:t>Manja produktivnost od MIG</a:t>
            </a:r>
          </a:p>
          <a:p>
            <a:pPr>
              <a:buFontTx/>
              <a:buChar char="-"/>
            </a:pPr>
            <a:r>
              <a:rPr lang="sr-Latn-CS" dirty="0"/>
              <a:t>Cena elektrode je visoka, kao i Ar (zato se koristi formir gas)</a:t>
            </a:r>
          </a:p>
          <a:p>
            <a:pPr>
              <a:buFontTx/>
              <a:buChar char="-"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, </a:t>
            </a:r>
            <a:r>
              <a:rPr lang="en-US" dirty="0" err="1"/>
              <a:t>vetar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oduva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gas.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Zavarivanje</a:t>
            </a:r>
            <a:r>
              <a:rPr lang="en-US" dirty="0"/>
              <a:t> u </a:t>
            </a:r>
            <a:r>
              <a:rPr lang="en-US" dirty="0" err="1"/>
              <a:t>zaštitnom</a:t>
            </a:r>
            <a:r>
              <a:rPr lang="en-US" dirty="0"/>
              <a:t> </a:t>
            </a:r>
            <a:r>
              <a:rPr lang="en-US" dirty="0" err="1"/>
              <a:t>gasu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u </a:t>
            </a:r>
            <a:r>
              <a:rPr lang="en-US" dirty="0" err="1"/>
              <a:t>zaštitnom</a:t>
            </a:r>
            <a:r>
              <a:rPr lang="en-US" dirty="0"/>
              <a:t> </a:t>
            </a:r>
            <a:r>
              <a:rPr lang="en-US" dirty="0" err="1"/>
              <a:t>gasu</a:t>
            </a:r>
            <a:r>
              <a:rPr lang="en-US" dirty="0"/>
              <a:t>,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šava</a:t>
            </a:r>
            <a:r>
              <a:rPr lang="en-US" dirty="0"/>
              <a:t> se </a:t>
            </a:r>
            <a:r>
              <a:rPr lang="en-US" dirty="0" err="1"/>
              <a:t>dovodi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gas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sprečio</a:t>
            </a:r>
            <a:r>
              <a:rPr lang="en-US" dirty="0"/>
              <a:t> </a:t>
            </a:r>
            <a:r>
              <a:rPr lang="en-US" dirty="0" err="1"/>
              <a:t>prodor</a:t>
            </a:r>
            <a:r>
              <a:rPr lang="en-US" dirty="0"/>
              <a:t> </a:t>
            </a:r>
            <a:r>
              <a:rPr lang="en-US" dirty="0" err="1"/>
              <a:t>atmosferskih</a:t>
            </a:r>
            <a:r>
              <a:rPr lang="en-US" dirty="0"/>
              <a:t> </a:t>
            </a:r>
            <a:r>
              <a:rPr lang="en-US" dirty="0" err="1"/>
              <a:t>gasova</a:t>
            </a:r>
            <a:r>
              <a:rPr lang="en-US" dirty="0"/>
              <a:t> u </a:t>
            </a:r>
            <a:r>
              <a:rPr lang="en-US" dirty="0" err="1"/>
              <a:t>zonu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(</a:t>
            </a:r>
            <a:r>
              <a:rPr lang="en-US" dirty="0" err="1"/>
              <a:t>kiseonik</a:t>
            </a:r>
            <a:r>
              <a:rPr lang="en-US" dirty="0"/>
              <a:t>, </a:t>
            </a:r>
            <a:r>
              <a:rPr lang="en-US" dirty="0" err="1"/>
              <a:t>azot</a:t>
            </a:r>
            <a:r>
              <a:rPr lang="en-US" dirty="0"/>
              <a:t>, </a:t>
            </a:r>
            <a:r>
              <a:rPr lang="en-US" dirty="0" err="1"/>
              <a:t>vodonik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Tipovi</a:t>
            </a:r>
            <a:r>
              <a:rPr lang="en-US" dirty="0"/>
              <a:t> </a:t>
            </a:r>
            <a:r>
              <a:rPr lang="en-US" dirty="0" err="1"/>
              <a:t>zaštitnih</a:t>
            </a:r>
            <a:r>
              <a:rPr lang="en-US" dirty="0"/>
              <a:t> </a:t>
            </a:r>
            <a:r>
              <a:rPr lang="en-US" dirty="0" err="1"/>
              <a:t>gasova</a:t>
            </a:r>
            <a:r>
              <a:rPr lang="en-US" dirty="0"/>
              <a:t>:</a:t>
            </a:r>
          </a:p>
          <a:p>
            <a:pPr marL="514350" indent="-514350">
              <a:buAutoNum type="alphaLcParenR"/>
            </a:pPr>
            <a:r>
              <a:rPr lang="en-US" dirty="0" err="1"/>
              <a:t>Inertni</a:t>
            </a:r>
            <a:r>
              <a:rPr lang="en-US" dirty="0"/>
              <a:t> (</a:t>
            </a:r>
            <a:r>
              <a:rPr lang="en-US" dirty="0" err="1"/>
              <a:t>Ar</a:t>
            </a:r>
            <a:r>
              <a:rPr lang="en-US" dirty="0"/>
              <a:t>, He) – ne </a:t>
            </a:r>
            <a:r>
              <a:rPr lang="en-US" dirty="0" err="1"/>
              <a:t>reaguju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rastopom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 err="1"/>
              <a:t>Aktivni</a:t>
            </a:r>
            <a:r>
              <a:rPr lang="en-US" dirty="0"/>
              <a:t> (CO</a:t>
            </a:r>
            <a:r>
              <a:rPr lang="en-US" baseline="-25000" dirty="0"/>
              <a:t>2</a:t>
            </a:r>
            <a:r>
              <a:rPr lang="en-US" dirty="0"/>
              <a:t>) – </a:t>
            </a:r>
            <a:r>
              <a:rPr lang="en-US" dirty="0" err="1"/>
              <a:t>reaguju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rastopom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u </a:t>
            </a:r>
            <a:r>
              <a:rPr lang="en-US" dirty="0" err="1"/>
              <a:t>zaštitnom</a:t>
            </a:r>
            <a:r>
              <a:rPr lang="en-US" dirty="0"/>
              <a:t> </a:t>
            </a:r>
            <a:r>
              <a:rPr lang="en-US" dirty="0" err="1"/>
              <a:t>gasu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MIG-Metal Inert Gas</a:t>
            </a:r>
          </a:p>
          <a:p>
            <a:pPr marL="514350" indent="-514350">
              <a:buAutoNum type="arabicParenR"/>
            </a:pPr>
            <a:r>
              <a:rPr lang="en-US" dirty="0"/>
              <a:t>MAG-Metal Active Gas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TIG-Tungsten Inert Gas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876800" y="2438400"/>
            <a:ext cx="381000" cy="914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876800" y="4495800"/>
            <a:ext cx="381000" cy="914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0" y="2477631"/>
            <a:ext cx="3657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Zavarivanje</a:t>
            </a:r>
            <a:r>
              <a:rPr lang="en-US" sz="2800" dirty="0"/>
              <a:t> </a:t>
            </a:r>
            <a:r>
              <a:rPr lang="en-US" sz="2800" dirty="0" err="1"/>
              <a:t>topljivom</a:t>
            </a:r>
            <a:r>
              <a:rPr lang="en-US" sz="2800" dirty="0"/>
              <a:t> </a:t>
            </a:r>
            <a:r>
              <a:rPr lang="en-US" sz="2800" dirty="0" err="1"/>
              <a:t>elektrodom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Zavarivanje</a:t>
            </a:r>
            <a:r>
              <a:rPr lang="en-US" sz="2800" dirty="0"/>
              <a:t> </a:t>
            </a:r>
            <a:r>
              <a:rPr lang="en-US" sz="2800" dirty="0" err="1"/>
              <a:t>netopljivom</a:t>
            </a:r>
            <a:r>
              <a:rPr lang="en-US" sz="2800" dirty="0"/>
              <a:t> </a:t>
            </a:r>
            <a:r>
              <a:rPr lang="en-US" sz="2800" dirty="0" err="1"/>
              <a:t>elektrodom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Zavarivanje</a:t>
            </a:r>
            <a:r>
              <a:rPr lang="en-US" dirty="0"/>
              <a:t> u </a:t>
            </a:r>
            <a:r>
              <a:rPr lang="en-US" dirty="0" err="1"/>
              <a:t>inertnom</a:t>
            </a:r>
            <a:r>
              <a:rPr lang="en-US" dirty="0"/>
              <a:t> </a:t>
            </a:r>
            <a:r>
              <a:rPr lang="en-US" dirty="0" err="1"/>
              <a:t>gasu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topljivom</a:t>
            </a:r>
            <a:r>
              <a:rPr lang="en-US" dirty="0"/>
              <a:t> </a:t>
            </a:r>
            <a:r>
              <a:rPr lang="en-US" dirty="0" err="1"/>
              <a:t>elektrodom</a:t>
            </a:r>
            <a:r>
              <a:rPr lang="en-US" dirty="0"/>
              <a:t> (MIG)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Elektrodna</a:t>
            </a:r>
            <a:r>
              <a:rPr lang="en-US" dirty="0"/>
              <a:t> </a:t>
            </a:r>
            <a:r>
              <a:rPr lang="en-US" dirty="0" err="1"/>
              <a:t>žica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buntu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dodaje</a:t>
            </a:r>
            <a:r>
              <a:rPr lang="en-US" dirty="0"/>
              <a:t> se </a:t>
            </a:r>
            <a:r>
              <a:rPr lang="en-US" dirty="0" err="1"/>
              <a:t>kontinualno</a:t>
            </a:r>
            <a:r>
              <a:rPr lang="en-US" dirty="0"/>
              <a:t>.</a:t>
            </a:r>
          </a:p>
          <a:p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elektrodne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 se </a:t>
            </a:r>
            <a:r>
              <a:rPr lang="en-US" dirty="0" err="1"/>
              <a:t>dovodi</a:t>
            </a:r>
            <a:r>
              <a:rPr lang="en-US" dirty="0"/>
              <a:t> </a:t>
            </a:r>
            <a:r>
              <a:rPr lang="en-US" dirty="0" err="1"/>
              <a:t>inertni</a:t>
            </a:r>
            <a:r>
              <a:rPr lang="en-US" dirty="0"/>
              <a:t> gas (argon - </a:t>
            </a:r>
            <a:r>
              <a:rPr lang="en-US" dirty="0" err="1"/>
              <a:t>Ar</a:t>
            </a:r>
            <a:r>
              <a:rPr lang="en-US" dirty="0"/>
              <a:t>).</a:t>
            </a:r>
          </a:p>
          <a:p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zonu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prodor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atmosferskih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gasova</a:t>
            </a:r>
            <a:r>
              <a:rPr lang="en-US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0564" y="3657600"/>
            <a:ext cx="567343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jednosmerna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obrnute</a:t>
            </a:r>
            <a:r>
              <a:rPr lang="en-US" dirty="0"/>
              <a:t> </a:t>
            </a:r>
            <a:r>
              <a:rPr lang="en-US" dirty="0" err="1"/>
              <a:t>polarnosti</a:t>
            </a:r>
            <a:r>
              <a:rPr lang="en-US" dirty="0"/>
              <a:t>:</a:t>
            </a:r>
          </a:p>
          <a:p>
            <a:r>
              <a:rPr lang="en-US" dirty="0"/>
              <a:t>Time se </a:t>
            </a:r>
            <a:r>
              <a:rPr lang="en-US" dirty="0" err="1"/>
              <a:t>razbija</a:t>
            </a:r>
            <a:r>
              <a:rPr lang="en-US" dirty="0"/>
              <a:t> </a:t>
            </a:r>
            <a:r>
              <a:rPr lang="en-US" dirty="0" err="1"/>
              <a:t>sloj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oksida</a:t>
            </a:r>
            <a:r>
              <a:rPr lang="en-US" dirty="0"/>
              <a:t> </a:t>
            </a:r>
            <a:r>
              <a:rPr lang="en-US" dirty="0" err="1"/>
              <a:t>formiranog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površini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materijala</a:t>
            </a:r>
            <a:r>
              <a:rPr lang="en-US" dirty="0"/>
              <a:t>.</a:t>
            </a:r>
          </a:p>
          <a:p>
            <a:r>
              <a:rPr lang="en-US" dirty="0"/>
              <a:t>MIG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zavarivanje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afinitet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kiseoniku</a:t>
            </a:r>
            <a:r>
              <a:rPr lang="en-US" dirty="0"/>
              <a:t>: </a:t>
            </a:r>
            <a:r>
              <a:rPr lang="en-US" dirty="0" err="1"/>
              <a:t>legure</a:t>
            </a:r>
            <a:r>
              <a:rPr lang="en-US" dirty="0"/>
              <a:t> Al, Cu, Ti, Mg, </a:t>
            </a:r>
            <a:r>
              <a:rPr lang="en-US" dirty="0" err="1"/>
              <a:t>nerđajući</a:t>
            </a:r>
            <a:r>
              <a:rPr lang="en-US" dirty="0"/>
              <a:t> </a:t>
            </a:r>
            <a:r>
              <a:rPr lang="en-US" dirty="0" err="1"/>
              <a:t>čelici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419600" y="1371600"/>
            <a:ext cx="3044693" cy="3530764"/>
            <a:chOff x="5212189" y="3073637"/>
            <a:chExt cx="2968920" cy="353076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60000">
              <a:off x="5212189" y="3073637"/>
              <a:ext cx="2895600" cy="3530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Freeform 7"/>
            <p:cNvSpPr/>
            <p:nvPr/>
          </p:nvSpPr>
          <p:spPr>
            <a:xfrm>
              <a:off x="7239000" y="3505200"/>
              <a:ext cx="942109" cy="1579418"/>
            </a:xfrm>
            <a:custGeom>
              <a:avLst/>
              <a:gdLst>
                <a:gd name="connsiteX0" fmla="*/ 0 w 942109"/>
                <a:gd name="connsiteY0" fmla="*/ 304800 h 1579418"/>
                <a:gd name="connsiteX1" fmla="*/ 221672 w 942109"/>
                <a:gd name="connsiteY1" fmla="*/ 1565563 h 1579418"/>
                <a:gd name="connsiteX2" fmla="*/ 942109 w 942109"/>
                <a:gd name="connsiteY2" fmla="*/ 1579418 h 1579418"/>
                <a:gd name="connsiteX3" fmla="*/ 914400 w 942109"/>
                <a:gd name="connsiteY3" fmla="*/ 27709 h 1579418"/>
                <a:gd name="connsiteX4" fmla="*/ 290945 w 942109"/>
                <a:gd name="connsiteY4" fmla="*/ 0 h 1579418"/>
                <a:gd name="connsiteX5" fmla="*/ 0 w 942109"/>
                <a:gd name="connsiteY5" fmla="*/ 304800 h 157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2109" h="1579418">
                  <a:moveTo>
                    <a:pt x="0" y="304800"/>
                  </a:moveTo>
                  <a:lnTo>
                    <a:pt x="221672" y="1565563"/>
                  </a:lnTo>
                  <a:lnTo>
                    <a:pt x="942109" y="1579418"/>
                  </a:lnTo>
                  <a:lnTo>
                    <a:pt x="914400" y="27709"/>
                  </a:lnTo>
                  <a:lnTo>
                    <a:pt x="290945" y="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0" y="5496580"/>
              <a:ext cx="5334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/>
                <a:t>-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57800" y="3134380"/>
              <a:ext cx="6858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sz="2800" b="1" dirty="0"/>
                <a:t>+</a:t>
              </a:r>
            </a:p>
          </p:txBody>
        </p:sp>
        <p:sp>
          <p:nvSpPr>
            <p:cNvPr id="14" name="Down Arrow 13"/>
            <p:cNvSpPr/>
            <p:nvPr/>
          </p:nvSpPr>
          <p:spPr>
            <a:xfrm rot="10800000">
              <a:off x="6781800" y="4724400"/>
              <a:ext cx="457200" cy="91440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0" y="3352800"/>
              <a:ext cx="304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  <p:sp>
          <p:nvSpPr>
            <p:cNvPr id="18" name="Rectangle 17"/>
            <p:cNvSpPr/>
            <p:nvPr/>
          </p:nvSpPr>
          <p:spPr>
            <a:xfrm rot="2580000">
              <a:off x="6930748" y="5993311"/>
              <a:ext cx="95287" cy="4391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</p:grpSp>
      <p:sp>
        <p:nvSpPr>
          <p:cNvPr id="11" name="Down Arrow 10"/>
          <p:cNvSpPr/>
          <p:nvPr/>
        </p:nvSpPr>
        <p:spPr>
          <a:xfrm>
            <a:off x="6236449" y="3004945"/>
            <a:ext cx="390576" cy="1003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u="sng" dirty="0" err="1"/>
              <a:t>Prednosti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Visokoproduktivan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(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prolaza</a:t>
            </a:r>
            <a:r>
              <a:rPr lang="en-US" dirty="0"/>
              <a:t> do 8 mm)</a:t>
            </a:r>
          </a:p>
          <a:p>
            <a:pPr>
              <a:buFontTx/>
              <a:buChar char="-"/>
            </a:pP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pogodan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metale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afinitet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kiseoniku</a:t>
            </a:r>
            <a:r>
              <a:rPr lang="en-US" dirty="0"/>
              <a:t> (</a:t>
            </a:r>
            <a:r>
              <a:rPr lang="en-US" dirty="0" err="1"/>
              <a:t>leg.Al</a:t>
            </a:r>
            <a:r>
              <a:rPr lang="en-US" dirty="0"/>
              <a:t>, Cu, Ti, Mg, </a:t>
            </a:r>
            <a:r>
              <a:rPr lang="en-US" dirty="0" err="1"/>
              <a:t>nerđajući</a:t>
            </a:r>
            <a:r>
              <a:rPr lang="en-US" dirty="0"/>
              <a:t> </a:t>
            </a:r>
            <a:r>
              <a:rPr lang="en-US" dirty="0" err="1"/>
              <a:t>čelici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šava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obimna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REL (</a:t>
            </a:r>
            <a:r>
              <a:rPr lang="en-US" dirty="0" err="1"/>
              <a:t>ugao</a:t>
            </a:r>
            <a:r>
              <a:rPr lang="en-US" dirty="0"/>
              <a:t> V-</a:t>
            </a:r>
            <a:r>
              <a:rPr lang="en-US" dirty="0" err="1"/>
              <a:t>šava</a:t>
            </a:r>
            <a:r>
              <a:rPr lang="en-US" dirty="0"/>
              <a:t> 30-50</a:t>
            </a:r>
            <a:r>
              <a:rPr lang="en-US" baseline="30000" dirty="0"/>
              <a:t>o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Zaštitni</a:t>
            </a:r>
            <a:r>
              <a:rPr lang="en-US" dirty="0"/>
              <a:t> gas ne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se </a:t>
            </a:r>
            <a:r>
              <a:rPr lang="en-US" dirty="0" err="1"/>
              <a:t>mehanički</a:t>
            </a:r>
            <a:r>
              <a:rPr lang="en-US" dirty="0"/>
              <a:t> </a:t>
            </a:r>
            <a:r>
              <a:rPr lang="en-US" dirty="0" err="1"/>
              <a:t>čisti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troska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REL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u="sng" dirty="0" err="1"/>
              <a:t>Nedostaci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Ar</a:t>
            </a:r>
            <a:r>
              <a:rPr lang="en-US" dirty="0"/>
              <a:t> je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gas,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zavarivanje</a:t>
            </a:r>
            <a:r>
              <a:rPr lang="en-US" dirty="0"/>
              <a:t> </a:t>
            </a:r>
            <a:r>
              <a:rPr lang="en-US" dirty="0" err="1"/>
              <a:t>niskougljeničnih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niskolegiranih</a:t>
            </a:r>
            <a:r>
              <a:rPr lang="en-US" dirty="0"/>
              <a:t> </a:t>
            </a:r>
            <a:r>
              <a:rPr lang="en-US" dirty="0" err="1"/>
              <a:t>čelika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jeftiniji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gas CO</a:t>
            </a:r>
            <a:r>
              <a:rPr lang="en-US" baseline="-25000" dirty="0"/>
              <a:t>2</a:t>
            </a:r>
            <a:r>
              <a:rPr lang="en-US" dirty="0"/>
              <a:t> (MAG </a:t>
            </a:r>
            <a:r>
              <a:rPr lang="en-US" dirty="0" err="1"/>
              <a:t>postupak</a:t>
            </a:r>
            <a:r>
              <a:rPr lang="en-US" dirty="0"/>
              <a:t>).</a:t>
            </a:r>
          </a:p>
          <a:p>
            <a:pPr>
              <a:buFontTx/>
              <a:buChar char="-"/>
            </a:pPr>
            <a:r>
              <a:rPr lang="en-US" dirty="0"/>
              <a:t>Ne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zavarivanje</a:t>
            </a:r>
            <a:r>
              <a:rPr lang="en-US" dirty="0"/>
              <a:t> </a:t>
            </a:r>
            <a:r>
              <a:rPr lang="en-US" dirty="0" err="1"/>
              <a:t>tanjih</a:t>
            </a:r>
            <a:r>
              <a:rPr lang="en-US" dirty="0"/>
              <a:t> </a:t>
            </a:r>
            <a:r>
              <a:rPr lang="en-US" dirty="0" err="1"/>
              <a:t>limova</a:t>
            </a:r>
            <a:r>
              <a:rPr lang="en-US" dirty="0"/>
              <a:t> – </a:t>
            </a:r>
            <a:r>
              <a:rPr lang="en-US" dirty="0" err="1"/>
              <a:t>za</a:t>
            </a:r>
            <a:r>
              <a:rPr lang="en-US" dirty="0"/>
              <a:t> to se </a:t>
            </a:r>
            <a:r>
              <a:rPr lang="en-US" dirty="0" err="1"/>
              <a:t>koristi</a:t>
            </a:r>
            <a:r>
              <a:rPr lang="en-US" dirty="0"/>
              <a:t> TIG</a:t>
            </a:r>
          </a:p>
          <a:p>
            <a:pPr>
              <a:buFontTx/>
              <a:buChar char="-"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otvorenom</a:t>
            </a:r>
            <a:r>
              <a:rPr lang="en-US" dirty="0"/>
              <a:t>, </a:t>
            </a:r>
            <a:r>
              <a:rPr lang="en-US" dirty="0" err="1"/>
              <a:t>vetar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oduva</a:t>
            </a:r>
            <a:r>
              <a:rPr lang="en-US" dirty="0"/>
              <a:t> </a:t>
            </a:r>
            <a:r>
              <a:rPr lang="en-US" dirty="0" err="1"/>
              <a:t>zaštitni</a:t>
            </a:r>
            <a:r>
              <a:rPr lang="en-US" dirty="0"/>
              <a:t> gas.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Zavarivanje</a:t>
            </a:r>
            <a:r>
              <a:rPr lang="en-US" dirty="0"/>
              <a:t> u </a:t>
            </a:r>
            <a:r>
              <a:rPr lang="en-US" dirty="0" err="1"/>
              <a:t>aktivnom</a:t>
            </a:r>
            <a:r>
              <a:rPr lang="en-US" dirty="0"/>
              <a:t> </a:t>
            </a:r>
            <a:r>
              <a:rPr lang="en-US" dirty="0" err="1"/>
              <a:t>gasu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topljivom</a:t>
            </a:r>
            <a:r>
              <a:rPr lang="en-US" dirty="0"/>
              <a:t> </a:t>
            </a:r>
            <a:r>
              <a:rPr lang="en-US" dirty="0" err="1"/>
              <a:t>elektrodom</a:t>
            </a:r>
            <a:r>
              <a:rPr lang="en-US" dirty="0"/>
              <a:t> (MAG)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Elektrodna</a:t>
            </a:r>
            <a:r>
              <a:rPr lang="en-US" dirty="0"/>
              <a:t> </a:t>
            </a:r>
            <a:r>
              <a:rPr lang="en-US" dirty="0" err="1"/>
              <a:t>žica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buntu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dodaje</a:t>
            </a:r>
            <a:r>
              <a:rPr lang="en-US" dirty="0"/>
              <a:t> se </a:t>
            </a:r>
            <a:r>
              <a:rPr lang="en-US" dirty="0" err="1"/>
              <a:t>kontinualno</a:t>
            </a:r>
            <a:r>
              <a:rPr lang="en-US" dirty="0"/>
              <a:t>.</a:t>
            </a:r>
          </a:p>
          <a:p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elektrodne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 se </a:t>
            </a:r>
            <a:r>
              <a:rPr lang="en-US" dirty="0" err="1"/>
              <a:t>dovodi</a:t>
            </a:r>
            <a:r>
              <a:rPr lang="en-US" dirty="0"/>
              <a:t> </a:t>
            </a:r>
            <a:r>
              <a:rPr lang="en-US" dirty="0" err="1"/>
              <a:t>aktivni</a:t>
            </a:r>
            <a:r>
              <a:rPr lang="en-US" dirty="0"/>
              <a:t> gas (</a:t>
            </a:r>
            <a:r>
              <a:rPr lang="en-US" dirty="0" err="1"/>
              <a:t>ugljen-dioksid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).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1458" y="3733800"/>
            <a:ext cx="556014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1196" y="1219200"/>
            <a:ext cx="486280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/>
          </a:bodyPr>
          <a:lstStyle/>
          <a:p>
            <a:r>
              <a:rPr lang="en-US" sz="2400" dirty="0" err="1"/>
              <a:t>Disocijacija</a:t>
            </a:r>
            <a:r>
              <a:rPr lang="en-US" sz="2400" dirty="0"/>
              <a:t>, </a:t>
            </a:r>
            <a:r>
              <a:rPr lang="en-US" sz="2400" dirty="0" err="1"/>
              <a:t>oksidacija</a:t>
            </a:r>
            <a:r>
              <a:rPr lang="en-US" sz="2400" dirty="0"/>
              <a:t>, </a:t>
            </a:r>
            <a:r>
              <a:rPr lang="en-US" sz="2400" dirty="0" err="1"/>
              <a:t>dezoksidacija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legiranje</a:t>
            </a:r>
            <a:r>
              <a:rPr lang="en-US" sz="2400" dirty="0"/>
              <a:t> </a:t>
            </a:r>
            <a:r>
              <a:rPr lang="en-US" sz="2400" dirty="0" err="1"/>
              <a:t>rastopa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-</a:t>
            </a:r>
            <a:r>
              <a:rPr lang="en-US" sz="2400" dirty="0" err="1"/>
              <a:t>disocijacija</a:t>
            </a:r>
            <a:r>
              <a:rPr lang="en-US" sz="2400" dirty="0"/>
              <a:t> CO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-</a:t>
            </a:r>
            <a:r>
              <a:rPr lang="en-US" sz="2400" dirty="0" err="1"/>
              <a:t>disocijacija</a:t>
            </a:r>
            <a:r>
              <a:rPr lang="en-US" sz="2400" dirty="0"/>
              <a:t> CO </a:t>
            </a:r>
            <a:r>
              <a:rPr lang="en-US" sz="2400" dirty="0" err="1"/>
              <a:t>i</a:t>
            </a:r>
            <a:r>
              <a:rPr lang="en-US" sz="2400" dirty="0"/>
              <a:t> O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sz="2400" dirty="0"/>
              <a:t>-</a:t>
            </a:r>
            <a:r>
              <a:rPr lang="en-US" sz="2400" dirty="0" err="1"/>
              <a:t>oksidacija</a:t>
            </a:r>
            <a:r>
              <a:rPr lang="en-US" sz="2400" dirty="0"/>
              <a:t> </a:t>
            </a:r>
            <a:r>
              <a:rPr lang="en-US" sz="2400" dirty="0" err="1"/>
              <a:t>elemenata</a:t>
            </a:r>
            <a:r>
              <a:rPr lang="en-US" sz="2400" dirty="0"/>
              <a:t>: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-</a:t>
            </a:r>
            <a:r>
              <a:rPr lang="en-US" sz="2400" dirty="0" err="1"/>
              <a:t>dezoksidacija</a:t>
            </a:r>
            <a:r>
              <a:rPr lang="en-US" sz="2400" dirty="0"/>
              <a:t> – </a:t>
            </a:r>
            <a:r>
              <a:rPr lang="en-US" sz="2400" dirty="0" err="1"/>
              <a:t>vrši</a:t>
            </a:r>
            <a:r>
              <a:rPr lang="en-US" sz="2400" dirty="0"/>
              <a:t> se </a:t>
            </a:r>
          </a:p>
          <a:p>
            <a:pPr>
              <a:buNone/>
            </a:pPr>
            <a:r>
              <a:rPr lang="en-US" sz="2400" dirty="0" err="1"/>
              <a:t>dodavanjem</a:t>
            </a:r>
            <a:r>
              <a:rPr lang="en-US" sz="2400" dirty="0"/>
              <a:t> Si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Mn</a:t>
            </a:r>
            <a:r>
              <a:rPr lang="en-US" sz="2400" dirty="0"/>
              <a:t> u </a:t>
            </a:r>
          </a:p>
          <a:p>
            <a:pPr>
              <a:buNone/>
            </a:pPr>
            <a:r>
              <a:rPr lang="en-US" sz="2400" dirty="0" err="1"/>
              <a:t>elektrodnoj</a:t>
            </a:r>
            <a:r>
              <a:rPr lang="en-US" sz="2400" dirty="0"/>
              <a:t> </a:t>
            </a:r>
            <a:r>
              <a:rPr lang="en-US" sz="2400" dirty="0" err="1"/>
              <a:t>žici</a:t>
            </a:r>
            <a:r>
              <a:rPr lang="en-US" sz="2400" dirty="0"/>
              <a:t>: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-CO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rastvorljiv</a:t>
            </a:r>
            <a:r>
              <a:rPr lang="en-US" sz="2400" dirty="0"/>
              <a:t> u </a:t>
            </a:r>
            <a:r>
              <a:rPr lang="en-US" sz="2400" dirty="0" err="1"/>
              <a:t>čeliku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izdvaja</a:t>
            </a:r>
            <a:r>
              <a:rPr lang="en-US" sz="2400" dirty="0"/>
              <a:t> se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mehurića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dirty="0"/>
              <a:t>* </a:t>
            </a:r>
            <a:r>
              <a:rPr lang="en-US" sz="2400" dirty="0" err="1"/>
              <a:t>Sadržaj</a:t>
            </a:r>
            <a:r>
              <a:rPr lang="en-US" sz="2400" dirty="0"/>
              <a:t> Si ne </a:t>
            </a:r>
            <a:r>
              <a:rPr lang="en-US" sz="2400" dirty="0" err="1"/>
              <a:t>sme</a:t>
            </a:r>
            <a:r>
              <a:rPr lang="en-US" sz="2400" dirty="0"/>
              <a:t>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manji</a:t>
            </a:r>
            <a:r>
              <a:rPr lang="en-US" sz="2400" dirty="0"/>
              <a:t> </a:t>
            </a:r>
            <a:r>
              <a:rPr lang="en-US" sz="2400" dirty="0" err="1"/>
              <a:t>od</a:t>
            </a:r>
            <a:r>
              <a:rPr lang="en-US" sz="2400" dirty="0"/>
              <a:t> 0,6 %, a </a:t>
            </a:r>
            <a:r>
              <a:rPr lang="en-US" sz="2400" dirty="0" err="1"/>
              <a:t>Mn</a:t>
            </a:r>
            <a:r>
              <a:rPr lang="en-US" sz="2400" dirty="0"/>
              <a:t> </a:t>
            </a:r>
            <a:r>
              <a:rPr lang="en-US" sz="2400" dirty="0" err="1"/>
              <a:t>od</a:t>
            </a:r>
            <a:r>
              <a:rPr lang="en-US" sz="2400" dirty="0"/>
              <a:t> 0,9 %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9144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371600"/>
            <a:ext cx="144780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24384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4724400"/>
            <a:ext cx="2362200" cy="61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677</Words>
  <Application>Microsoft Office PowerPoint</Application>
  <PresentationFormat>On-screen Show (4:3)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OSNOVI MAŠINSKIH TEHNOLOGIJA 2</vt:lpstr>
      <vt:lpstr>Zavarivanje u zaštitnom gasu</vt:lpstr>
      <vt:lpstr>PowerPoint Presentation</vt:lpstr>
      <vt:lpstr>Zavarivanje u inertnom gasu sa topljivom elektrodom (MIG)</vt:lpstr>
      <vt:lpstr>PowerPoint Presentation</vt:lpstr>
      <vt:lpstr>PowerPoint Presentation</vt:lpstr>
      <vt:lpstr>PowerPoint Presentation</vt:lpstr>
      <vt:lpstr>Zavarivanje u aktivnom gasu sa topljivom elektrodom (MAG)</vt:lpstr>
      <vt:lpstr>PowerPoint Presentation</vt:lpstr>
      <vt:lpstr>PowerPoint Presentation</vt:lpstr>
      <vt:lpstr>PowerPoint Presentation</vt:lpstr>
      <vt:lpstr>Zavarivanje u inertnom gasu sa netopljivom elektrodom (TIG)</vt:lpstr>
      <vt:lpstr>PowerPoint Presentation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zavarivanja</dc:title>
  <dc:creator>sebastijan</dc:creator>
  <cp:lastModifiedBy>Sebastian Baloš</cp:lastModifiedBy>
  <cp:revision>45</cp:revision>
  <dcterms:created xsi:type="dcterms:W3CDTF">2014-03-31T08:24:48Z</dcterms:created>
  <dcterms:modified xsi:type="dcterms:W3CDTF">2016-05-10T09:13:55Z</dcterms:modified>
</cp:coreProperties>
</file>